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9"/>
  </p:notesMasterIdLst>
  <p:handoutMasterIdLst>
    <p:handoutMasterId r:id="rId30"/>
  </p:handoutMasterIdLst>
  <p:sldIdLst>
    <p:sldId id="321" r:id="rId3"/>
    <p:sldId id="300" r:id="rId4"/>
    <p:sldId id="257" r:id="rId5"/>
    <p:sldId id="306" r:id="rId6"/>
    <p:sldId id="305" r:id="rId7"/>
    <p:sldId id="304" r:id="rId8"/>
    <p:sldId id="322" r:id="rId9"/>
    <p:sldId id="323" r:id="rId10"/>
    <p:sldId id="303" r:id="rId11"/>
    <p:sldId id="302" r:id="rId12"/>
    <p:sldId id="310" r:id="rId13"/>
    <p:sldId id="324" r:id="rId14"/>
    <p:sldId id="309" r:id="rId15"/>
    <p:sldId id="308" r:id="rId16"/>
    <p:sldId id="307" r:id="rId17"/>
    <p:sldId id="312" r:id="rId18"/>
    <p:sldId id="311" r:id="rId19"/>
    <p:sldId id="315" r:id="rId20"/>
    <p:sldId id="314" r:id="rId21"/>
    <p:sldId id="313" r:id="rId22"/>
    <p:sldId id="318" r:id="rId23"/>
    <p:sldId id="317" r:id="rId24"/>
    <p:sldId id="316" r:id="rId25"/>
    <p:sldId id="320" r:id="rId26"/>
    <p:sldId id="319" r:id="rId27"/>
    <p:sldId id="282" r:id="rId28"/>
  </p:sldIdLst>
  <p:sldSz cx="12192000" cy="6858000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0DC7"/>
    <a:srgbClr val="FEF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981" autoAdjust="0"/>
  </p:normalViewPr>
  <p:slideViewPr>
    <p:cSldViewPr snapToGrid="0">
      <p:cViewPr>
        <p:scale>
          <a:sx n="122" d="100"/>
          <a:sy n="122" d="100"/>
        </p:scale>
        <p:origin x="-15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62309-177E-40B0-AA2B-5103F5556713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FC481-48FF-4A35-A73B-DE9280F0CC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81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7D03B-7126-4333-9D10-AFD3942B66CC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4082C-A2FA-4BA1-ADB6-6550A061B7C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53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79C9-D1B8-43BD-A69F-84576B3FA3B1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23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520E-C582-40FD-8D01-779849EE06BF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6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759E-FA96-4B73-ABDE-B04BC51F09C3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265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E2A-7733-4DED-BA73-84A305AAF3BA}" type="datetime1">
              <a:rPr lang="en-US" smtClean="0"/>
              <a:t>9/28/2021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7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EB89E-9EF6-4708-8084-8753F827CA66}" type="datetime1">
              <a:rPr lang="en-US" smtClean="0"/>
              <a:t>9/28/2021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00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308D-3CEB-49EE-9D64-9E16A9621A46}" type="datetime1">
              <a:rPr lang="en-US" smtClean="0"/>
              <a:t>9/28/2021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15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4BC3-5B65-42F8-9DBE-125B414711B9}" type="datetime1">
              <a:rPr lang="en-US" smtClean="0"/>
              <a:t>9/28/2021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30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76D0-BA40-4CD5-8316-F4498B74CAA0}" type="datetime1">
              <a:rPr lang="en-US" smtClean="0"/>
              <a:t>9/28/2021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85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56DD-40CE-40D9-ADE4-603AADFC6A33}" type="datetime1">
              <a:rPr lang="en-US" smtClean="0"/>
              <a:t>9/28/2021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3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8F1E-8EEA-4C54-96CF-AA05B9229570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025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7FDD-542F-4D1A-B8C0-25A00D75EB87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5308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879C9-D1B8-43BD-A69F-84576B3FA3B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1883B7-F96E-4789-86B0-AE8707B15C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43940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9E520E-C582-40FD-8D01-779849EE06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1883B7-F96E-4789-86B0-AE8707B15C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1637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7D759E-FA96-4B73-ABDE-B04BC51F09C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1883B7-F96E-4789-86B0-AE8707B15C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71557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27E2A-7733-4DED-BA73-84A305AAF3BA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1883B7-F96E-4789-86B0-AE8707B15C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552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6EB89E-9EF6-4708-8084-8753F827CA6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1883B7-F96E-4789-86B0-AE8707B15C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27754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9B308D-3CEB-49EE-9D64-9E16A9621A4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1883B7-F96E-4789-86B0-AE8707B15C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52120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44BC3-5B65-42F8-9DBE-125B414711B9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1883B7-F96E-4789-86B0-AE8707B15C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36008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2976D0-BA40-4CD5-8316-F4498B74CAA0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1883B7-F96E-4789-86B0-AE8707B15C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16028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0E56DD-40CE-40D9-ADE4-603AADFC6A3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1883B7-F96E-4789-86B0-AE8707B15C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74420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518F1E-8EEA-4C54-96CF-AA05B9229570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1883B7-F96E-4789-86B0-AE8707B15C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99371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267FDD-542F-4D1A-B8C0-25A00D75EB87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1883B7-F96E-4789-86B0-AE8707B15C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4217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54000">
              <a:schemeClr val="accent4">
                <a:lumMod val="45000"/>
                <a:lumOff val="55000"/>
              </a:schemeClr>
            </a:gs>
            <a:gs pos="100000">
              <a:srgbClr val="C00000"/>
            </a:gs>
            <a:gs pos="100000">
              <a:schemeClr val="accent4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6B09B-CA1B-4F0A-949A-D8A216D56705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373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54000">
              <a:schemeClr val="accent4">
                <a:lumMod val="45000"/>
                <a:lumOff val="55000"/>
              </a:schemeClr>
            </a:gs>
            <a:gs pos="100000">
              <a:srgbClr val="C00000"/>
            </a:gs>
            <a:gs pos="100000">
              <a:schemeClr val="accent4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56B09B-CA1B-4F0A-949A-D8A216D56705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1883B7-F96E-4789-86B0-AE8707B15C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9392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digraphic.com/pdfs/cosmetica/dcm-2020/dcm203f.pdf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digraphic.com/pdfs/cosmetica/dcm-2020/dcm203f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2031" y="121858"/>
            <a:ext cx="5183010" cy="2313708"/>
          </a:xfrm>
        </p:spPr>
        <p:txBody>
          <a:bodyPr>
            <a:normAutofit/>
          </a:bodyPr>
          <a:lstStyle/>
          <a:p>
            <a:r>
              <a:rPr lang="es-AR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Actualización-Caso clínico</a:t>
            </a:r>
            <a:endParaRPr lang="en-US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1883B7-F96E-4789-86B0-AE8707B15C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35752" y="1788179"/>
            <a:ext cx="116857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314949" y="5665661"/>
            <a:ext cx="5600699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ial" pitchFamily="34" charset="0"/>
              </a:rPr>
              <a:t>Sociedad de Dermatología de la Ciudad de Buenos Aires                                                                                                                                                          </a:t>
            </a:r>
            <a:endParaRPr kumimoji="0" lang="es-AR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ial" pitchFamily="34" charset="0"/>
              </a:rPr>
              <a:t>de la Asociación Médica Argentina (SDBA-AMA) 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065482" y="546112"/>
            <a:ext cx="6438901" cy="181588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DERMATOLOGÍA. CURSO SUPERIOR INTENSIVO. Trienal. AMA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Curso que se realiza desde agosto 2008</a:t>
            </a:r>
            <a:r>
              <a:rPr kumimoji="0" lang="es-A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es-A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Directora: Prof. Dra. Lidia Ester Valle </a:t>
            </a:r>
            <a:b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Secretarias: Dras. Carolina Pereira y Miriam Góngora </a:t>
            </a:r>
            <a:r>
              <a:rPr kumimoji="0" lang="es-E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Descarpontriez</a:t>
            </a:r>
            <a:r>
              <a:rPr kumimoji="0" lang="es-A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es-A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Fecha: 09/03 al 23/11/21</a:t>
            </a:r>
            <a:b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Teóricos. Martes: 2° y 4°: 14:00 a 19:00 horas </a:t>
            </a:r>
            <a:b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Prácticos. 20 horas/semana  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kumimoji="0" lang="es-AR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563490" y="2481806"/>
            <a:ext cx="6732815" cy="206210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DERMATOLOGÍA. CURSO SUPERIOR INTENSIVO. Trienal. MORÓN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Curso que se realiza desde agosto 2004</a:t>
            </a:r>
            <a:r>
              <a:rPr kumimoji="0" lang="es-A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es-A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Directora: Prof. Dra. Lidia Ester Valle</a:t>
            </a:r>
            <a:b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Coordinadora: Dra. Mónica </a:t>
            </a:r>
            <a:r>
              <a:rPr kumimoji="0" lang="es-E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Artecona</a:t>
            </a: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b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Secretaria: Dra. Miriam Góngora </a:t>
            </a:r>
            <a:r>
              <a:rPr kumimoji="0" lang="es-E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Descarpontriez</a:t>
            </a:r>
            <a:r>
              <a:rPr kumimoji="0" lang="es-A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es-A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Fecha: 12/03 al 26/11/21</a:t>
            </a:r>
            <a:b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Teóricos. Viernes: 2° y 4°: 14:00 a 19:00 horas </a:t>
            </a:r>
            <a:b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Prácticos. 20 horas/semana  </a:t>
            </a:r>
            <a:endParaRPr kumimoji="0" lang="es-AR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8835" y="5557715"/>
            <a:ext cx="4406165" cy="739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1563488" y="4767247"/>
            <a:ext cx="8715345" cy="646331"/>
          </a:xfrm>
          <a:prstGeom prst="rect">
            <a:avLst/>
          </a:prstGeom>
          <a:ln w="127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Los teóricos de estos dos cursos, son presenciales, de 14:00 a 19:00 horas.  De continuar la pandemia, serán por zoom y/u otro medio; de 15:00 a 17:30 horas.</a:t>
            </a: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674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12617" y="619879"/>
            <a:ext cx="5183010" cy="2313708"/>
          </a:xfrm>
        </p:spPr>
        <p:txBody>
          <a:bodyPr>
            <a:normAutofit/>
          </a:bodyPr>
          <a:lstStyle/>
          <a:p>
            <a:r>
              <a:rPr lang="es-AR" sz="29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Actualización-Caso clínico</a:t>
            </a:r>
            <a:endParaRPr lang="en-US" sz="29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2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247973" y="2180064"/>
            <a:ext cx="1168572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Dib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Fajer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S, González Jasso Y, Leal Osuna SE y col.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Dermatomiositis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paraneoplásica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reporte de dos casos.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Dermatol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Cosmét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Med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Quir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Méx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2020; 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(18): 192-197: 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www.medigraphic.com/pdfs/cosmetica/dcm-2020/dcm203f.pdf</a:t>
            </a:r>
            <a:endParaRPr lang="es-AR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Consulta: 29/03/2021</a:t>
            </a:r>
          </a:p>
          <a:p>
            <a:endParaRPr lang="es-AR" sz="2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Presenta: Dra. Miriam Góngora </a:t>
            </a:r>
            <a:r>
              <a:rPr lang="es-A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Descarpontriez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80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8679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RESUMEN</a:t>
            </a: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/>
              <a:t>La </a:t>
            </a:r>
            <a:r>
              <a:rPr lang="es-ES_tradnl" sz="2400" dirty="0" err="1"/>
              <a:t>dermatomiositis</a:t>
            </a:r>
            <a:r>
              <a:rPr lang="es-ES_tradnl" sz="2400" dirty="0"/>
              <a:t>  es una enfermedad idiopática que pertenece al grupo de las miopatías inflamatorias.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Presenta </a:t>
            </a:r>
            <a:r>
              <a:rPr lang="es-ES_tradnl" sz="2400" dirty="0"/>
              <a:t>lesiones cutáneas características.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Se </a:t>
            </a:r>
            <a:r>
              <a:rPr lang="es-ES_tradnl" sz="2400" dirty="0"/>
              <a:t>las clasifica según el grado de afección muscular en </a:t>
            </a:r>
            <a:r>
              <a:rPr lang="es-ES_tradnl" sz="2400" dirty="0" err="1"/>
              <a:t>amiopática</a:t>
            </a:r>
            <a:r>
              <a:rPr lang="es-ES_tradnl" sz="2400" dirty="0"/>
              <a:t> o </a:t>
            </a:r>
            <a:r>
              <a:rPr lang="es-ES_tradnl" sz="2400" dirty="0" err="1"/>
              <a:t>miopática</a:t>
            </a:r>
            <a:r>
              <a:rPr lang="es-ES_tradnl" sz="2400" dirty="0" smtClean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Todas </a:t>
            </a:r>
            <a:r>
              <a:rPr lang="es-ES_tradnl" sz="2400" dirty="0"/>
              <a:t>las variantes clínicas presentan un riesgo elevado de malignidad, se considera que hasta el 30% de los casos comienzan en la edad adulta como un síndrome </a:t>
            </a:r>
            <a:r>
              <a:rPr lang="es-ES_tradnl" sz="2400" dirty="0" err="1"/>
              <a:t>paraneoplásico</a:t>
            </a:r>
            <a:r>
              <a:rPr lang="es-ES_tradnl" sz="2400" dirty="0"/>
              <a:t>, y la respuesta o evolución de la enfermedad cutánea y muscular dependerá del control o de la actividad de la patología oncológica de base.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Se presentan  </a:t>
            </a:r>
            <a:r>
              <a:rPr lang="es-ES_tradnl" sz="2400" dirty="0"/>
              <a:t>dos casos clínicos de pacientes con </a:t>
            </a:r>
            <a:r>
              <a:rPr lang="es-ES_tradnl" sz="2400" dirty="0" smtClean="0"/>
              <a:t>antecedentes </a:t>
            </a:r>
            <a:r>
              <a:rPr lang="es-ES_tradnl" sz="2400" dirty="0"/>
              <a:t>de cáncer, se diagnostica </a:t>
            </a:r>
            <a:r>
              <a:rPr lang="es-ES_tradnl" sz="2400" dirty="0" err="1"/>
              <a:t>dermatomiositis</a:t>
            </a:r>
            <a:r>
              <a:rPr lang="es-ES_tradnl" sz="2400" dirty="0"/>
              <a:t> como síndrome </a:t>
            </a:r>
            <a:r>
              <a:rPr lang="es-ES_tradnl" sz="2400" dirty="0" err="1"/>
              <a:t>paraneoplásico</a:t>
            </a:r>
            <a:r>
              <a:rPr lang="es-ES_tradnl" sz="2400" dirty="0"/>
              <a:t>, uno con afectación muscular y el otro sin ella.</a:t>
            </a:r>
            <a:endParaRPr lang="en-US" sz="2400" dirty="0"/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07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8386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</a:t>
            </a: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/>
              <a:t>La </a:t>
            </a:r>
            <a:r>
              <a:rPr lang="es-ES_tradnl" sz="2400" dirty="0" err="1"/>
              <a:t>dermatomiositis</a:t>
            </a:r>
            <a:r>
              <a:rPr lang="es-ES_tradnl" sz="2400" dirty="0"/>
              <a:t> es una enfermedad idiopática, pertenece al grupo de las miopatías inflamatorias</a:t>
            </a:r>
            <a:r>
              <a:rPr lang="es-ES_tradnl" sz="2400" dirty="0" smtClean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Con presencia </a:t>
            </a:r>
            <a:r>
              <a:rPr lang="es-ES_tradnl" sz="2400" dirty="0"/>
              <a:t>de lesiones características como eritema en heliotropo, </a:t>
            </a:r>
            <a:r>
              <a:rPr lang="es-ES_tradnl" sz="2400" dirty="0" err="1" smtClean="0"/>
              <a:t>poiquilodermia</a:t>
            </a:r>
            <a:r>
              <a:rPr lang="es-ES_tradnl" sz="2400" dirty="0" smtClean="0"/>
              <a:t>, </a:t>
            </a:r>
            <a:r>
              <a:rPr lang="es-ES_tradnl" sz="2400" dirty="0"/>
              <a:t>pápulas de </a:t>
            </a:r>
            <a:r>
              <a:rPr lang="es-ES_tradnl" sz="2400" dirty="0" err="1"/>
              <a:t>Grotton</a:t>
            </a:r>
            <a:r>
              <a:rPr lang="es-ES_tradnl" sz="2400" dirty="0"/>
              <a:t> y signo de </a:t>
            </a:r>
            <a:r>
              <a:rPr lang="es-ES_tradnl" sz="2400" dirty="0" err="1"/>
              <a:t>Grotton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Según </a:t>
            </a:r>
            <a:r>
              <a:rPr lang="es-ES_tradnl" sz="2400" dirty="0"/>
              <a:t>el grado de afección muscular se las clasifica en </a:t>
            </a:r>
            <a:r>
              <a:rPr lang="es-ES_tradnl" sz="2400" dirty="0" err="1"/>
              <a:t>amiopática</a:t>
            </a:r>
            <a:r>
              <a:rPr lang="es-ES_tradnl" sz="2400" dirty="0"/>
              <a:t> o </a:t>
            </a:r>
            <a:r>
              <a:rPr lang="es-ES_tradnl" sz="2400" dirty="0" err="1"/>
              <a:t>miopática</a:t>
            </a:r>
            <a:r>
              <a:rPr lang="es-ES_tradnl" sz="2400" dirty="0" smtClean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De </a:t>
            </a:r>
            <a:r>
              <a:rPr lang="es-ES_tradnl" sz="2400" dirty="0"/>
              <a:t>los </a:t>
            </a:r>
            <a:r>
              <a:rPr lang="es-ES_tradnl" sz="2400" dirty="0" smtClean="0"/>
              <a:t>casos </a:t>
            </a:r>
            <a:r>
              <a:rPr lang="es-ES_tradnl" sz="2400" dirty="0"/>
              <a:t>de </a:t>
            </a:r>
            <a:r>
              <a:rPr lang="es-ES_tradnl" sz="2400" dirty="0" err="1"/>
              <a:t>dermatomiositis</a:t>
            </a:r>
            <a:r>
              <a:rPr lang="es-ES_tradnl" sz="2400" dirty="0"/>
              <a:t>  de inicio en la edad adulta, el 30% se presenta como un síndrome </a:t>
            </a:r>
            <a:r>
              <a:rPr lang="es-ES_tradnl" sz="2400" dirty="0" err="1"/>
              <a:t>paraneoplásico</a:t>
            </a:r>
            <a:r>
              <a:rPr lang="es-ES_tradnl" sz="2400" dirty="0" smtClean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Todas </a:t>
            </a:r>
            <a:r>
              <a:rPr lang="es-ES_tradnl" sz="2400" dirty="0"/>
              <a:t>las variantes clínicas de esta patología, poseen un riesgo elevado de malignidad asociadas a diferentes neoplasias.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87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</a:t>
            </a: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/>
              <a:t>En la forma clásica o </a:t>
            </a:r>
            <a:r>
              <a:rPr lang="es-ES_tradnl" sz="2400" dirty="0" err="1" smtClean="0"/>
              <a:t>miopática</a:t>
            </a:r>
            <a:r>
              <a:rPr lang="es-ES_tradnl" sz="2400" dirty="0" smtClean="0"/>
              <a:t>, </a:t>
            </a:r>
            <a:r>
              <a:rPr lang="es-ES_tradnl" sz="2400" dirty="0"/>
              <a:t>los tumores más frecuentes en orden decreciente son ovario, pulmón y </a:t>
            </a:r>
            <a:r>
              <a:rPr lang="es-ES_tradnl" sz="2400" dirty="0" smtClean="0"/>
              <a:t>nasofaringe </a:t>
            </a:r>
            <a:r>
              <a:rPr lang="es-ES_tradnl" sz="2400" dirty="0"/>
              <a:t>y en la forma </a:t>
            </a:r>
            <a:r>
              <a:rPr lang="es-ES_tradnl" sz="2400" dirty="0" err="1" smtClean="0"/>
              <a:t>amiopática</a:t>
            </a:r>
            <a:r>
              <a:rPr lang="es-ES_tradnl" sz="2400" dirty="0" smtClean="0"/>
              <a:t> </a:t>
            </a:r>
            <a:r>
              <a:rPr lang="es-ES_tradnl" sz="2400" dirty="0"/>
              <a:t>mama</a:t>
            </a:r>
            <a:r>
              <a:rPr lang="es-ES_tradnl" sz="2400" dirty="0" smtClean="0"/>
              <a:t>, pulmón </a:t>
            </a:r>
            <a:r>
              <a:rPr lang="es-ES_tradnl" sz="2400" dirty="0"/>
              <a:t>y ovario.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/>
              <a:t>Se </a:t>
            </a:r>
            <a:r>
              <a:rPr lang="es-ES_tradnl" sz="2400" dirty="0" smtClean="0"/>
              <a:t>presentan </a:t>
            </a:r>
            <a:r>
              <a:rPr lang="es-ES_tradnl" sz="2400" dirty="0"/>
              <a:t>dos casos de </a:t>
            </a:r>
            <a:r>
              <a:rPr lang="es-ES_tradnl" sz="2400" dirty="0" err="1"/>
              <a:t>dermatomiositis</a:t>
            </a:r>
            <a:r>
              <a:rPr lang="es-ES_tradnl" sz="2400" dirty="0"/>
              <a:t>, uno con afectación muscular y el otro sin ella.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/>
              <a:t>El objetivo es mostrar los diferentes criterios diagnósticos de cada variante y la importancia de un tratamiento multidisciplinario.</a:t>
            </a:r>
            <a:endParaRPr lang="en-US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n-US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n-US" sz="2400" dirty="0"/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76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ES_tradnl" sz="2400" dirty="0" smtClean="0"/>
              <a:t>CASO-1</a:t>
            </a:r>
          </a:p>
          <a:p>
            <a:pPr algn="just"/>
            <a:endParaRPr lang="en-US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/>
              <a:t>Paciente de sexo femenino de 44 años de edad, referida de otro servicio de dermatología, por presentar prurito</a:t>
            </a:r>
            <a:r>
              <a:rPr lang="es-ES_tradnl" sz="2400" dirty="0" smtClean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Al </a:t>
            </a:r>
            <a:r>
              <a:rPr lang="es-ES_tradnl" sz="2400" dirty="0"/>
              <a:t>momento de la consulta presentaba dermatosis diseminada, bilateral y simétrica localizada en rostro con predominio </a:t>
            </a:r>
            <a:r>
              <a:rPr lang="es-ES_tradnl" sz="2400" dirty="0" err="1"/>
              <a:t>centrofacial</a:t>
            </a:r>
            <a:r>
              <a:rPr lang="es-ES_tradnl" sz="2400" dirty="0"/>
              <a:t>, cuello, tórax anterior, dorso de las manos y las articulaciones </a:t>
            </a:r>
            <a:r>
              <a:rPr lang="es-ES_tradnl" sz="2400" dirty="0" err="1"/>
              <a:t>interfalángicas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93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7940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ES_tradnl" sz="2400" dirty="0" smtClean="0"/>
              <a:t>CASO-1</a:t>
            </a:r>
          </a:p>
          <a:p>
            <a:pPr algn="just"/>
            <a:endParaRPr lang="en-US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/>
              <a:t>La dermatosis era polimorfa, en el rostro presentaba placas edematosas y </a:t>
            </a:r>
            <a:r>
              <a:rPr lang="es-ES_tradnl" sz="2400" dirty="0" err="1"/>
              <a:t>eritematovioláceas</a:t>
            </a:r>
            <a:r>
              <a:rPr lang="es-ES_tradnl" sz="2400" dirty="0"/>
              <a:t> con descamación fina alrededor de los ojos (eritema en heliotropo). 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152" y="2387003"/>
            <a:ext cx="3145195" cy="433447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0721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_tradnl" sz="2400" dirty="0" smtClean="0"/>
              <a:t>CASO-1</a:t>
            </a:r>
          </a:p>
          <a:p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_tradnl" sz="2400" dirty="0"/>
              <a:t>En cuello, tórax anterior y dorso de las manos presentaba múltiples pápulas eritematosas confluentes y </a:t>
            </a:r>
            <a:r>
              <a:rPr lang="es-ES_tradnl" sz="2400" dirty="0" err="1"/>
              <a:t>poiquilodermia</a:t>
            </a:r>
            <a:r>
              <a:rPr lang="es-ES_tradnl" sz="2400" dirty="0"/>
              <a:t>. 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6602" y="2049194"/>
            <a:ext cx="3633997" cy="467228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367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37357"/>
            <a:ext cx="12192000" cy="912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/>
              <a:t>Dermatosis de un mes de evolución asociada a prurito intenso y acompañada de pérdida ponderal involuntaria, </a:t>
            </a:r>
            <a:r>
              <a:rPr lang="es-ES_tradnl" sz="2400" dirty="0" err="1"/>
              <a:t>epigastralgia</a:t>
            </a:r>
            <a:r>
              <a:rPr lang="es-ES_tradnl" sz="2400" dirty="0"/>
              <a:t> leve, aumento del perímetro abdominal, debilidad muscular proximal y disfagia.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/>
              <a:t>Con antecedente de carcinoma primario de ovario en </a:t>
            </a:r>
            <a:r>
              <a:rPr lang="es-ES_tradnl" sz="2400" dirty="0" err="1"/>
              <a:t>estadío</a:t>
            </a:r>
            <a:r>
              <a:rPr lang="es-ES_tradnl" sz="2400" dirty="0"/>
              <a:t> </a:t>
            </a:r>
            <a:r>
              <a:rPr lang="es-ES_tradnl" sz="2400" dirty="0" smtClean="0"/>
              <a:t>III c</a:t>
            </a:r>
            <a:r>
              <a:rPr lang="es-ES_tradnl" sz="2400" dirty="0"/>
              <a:t>, diagnosticado y tratado con cirugía </a:t>
            </a:r>
            <a:r>
              <a:rPr lang="es-ES_tradnl" sz="2400" dirty="0" err="1"/>
              <a:t>citorreductora</a:t>
            </a:r>
            <a:r>
              <a:rPr lang="es-ES_tradnl" sz="2400" dirty="0"/>
              <a:t> óptima, realizada hace un mes.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Se </a:t>
            </a:r>
            <a:r>
              <a:rPr lang="es-ES_tradnl" sz="2400" dirty="0"/>
              <a:t>realiza </a:t>
            </a:r>
            <a:r>
              <a:rPr lang="es-ES_tradnl" sz="2400" dirty="0" err="1"/>
              <a:t>dosaje</a:t>
            </a:r>
            <a:r>
              <a:rPr lang="es-ES_tradnl" sz="2400" dirty="0"/>
              <a:t> de CK (</a:t>
            </a:r>
            <a:r>
              <a:rPr lang="es-ES_tradnl" sz="2400" dirty="0" err="1" smtClean="0"/>
              <a:t>creatinfosfoquinasa</a:t>
            </a:r>
            <a:r>
              <a:rPr lang="es-ES_tradnl" sz="2400" dirty="0" smtClean="0"/>
              <a:t>) </a:t>
            </a:r>
            <a:r>
              <a:rPr lang="es-ES_tradnl" sz="2400" dirty="0"/>
              <a:t>1515 UI/L, mioglobina 339.6 </a:t>
            </a:r>
            <a:r>
              <a:rPr lang="es-ES_tradnl" sz="2400" dirty="0" err="1"/>
              <a:t>ng</a:t>
            </a:r>
            <a:r>
              <a:rPr lang="es-ES_tradnl" sz="2400" dirty="0"/>
              <a:t>/ml, </a:t>
            </a:r>
            <a:r>
              <a:rPr lang="es-ES_tradnl" sz="2400" dirty="0" err="1"/>
              <a:t>aldolasa</a:t>
            </a:r>
            <a:r>
              <a:rPr lang="es-ES_tradnl" sz="2400" dirty="0"/>
              <a:t> 6.75 IU/L, </a:t>
            </a:r>
            <a:r>
              <a:rPr lang="es-ES_tradnl" sz="2400" dirty="0" smtClean="0"/>
              <a:t>LDH (láctico-deshidrogenasa) </a:t>
            </a:r>
            <a:r>
              <a:rPr lang="es-ES_tradnl" sz="2400" dirty="0"/>
              <a:t>337 UI/L</a:t>
            </a:r>
            <a:r>
              <a:rPr lang="es-ES_tradnl" sz="2400" dirty="0" smtClean="0"/>
              <a:t>, </a:t>
            </a:r>
            <a:r>
              <a:rPr lang="es-ES_tradnl" sz="2400" dirty="0"/>
              <a:t>anticuerpos específicos para miopatías inflamatorias ANA (anticuerpo antinuclear), anti Mi2 </a:t>
            </a:r>
            <a:r>
              <a:rPr lang="es-ES_tradnl" sz="2400" dirty="0" smtClean="0"/>
              <a:t>y anti </a:t>
            </a:r>
            <a:r>
              <a:rPr lang="es-ES_tradnl" sz="2400" dirty="0"/>
              <a:t>Jo, todos negativos.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 err="1" smtClean="0"/>
              <a:t>Electromiograma</a:t>
            </a:r>
            <a:r>
              <a:rPr lang="es-ES_tradnl" sz="2400" dirty="0"/>
              <a:t>, mostró un proceso </a:t>
            </a:r>
            <a:r>
              <a:rPr lang="es-ES_tradnl" sz="2400" dirty="0" err="1"/>
              <a:t>miopático</a:t>
            </a:r>
            <a:r>
              <a:rPr lang="es-ES_tradnl" sz="2400" dirty="0"/>
              <a:t> primario de las cuatro extremidades en fase subaguda. </a:t>
            </a:r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10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7940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b="1" dirty="0"/>
              <a:t>Biopsia de piel</a:t>
            </a:r>
            <a:r>
              <a:rPr lang="es-ES_tradnl" sz="2400" dirty="0"/>
              <a:t>, mostró dermatitis crónica linfocítica, superficial y </a:t>
            </a:r>
            <a:r>
              <a:rPr lang="es-ES_tradnl" sz="2400" dirty="0" err="1"/>
              <a:t>perivascular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b="1" dirty="0" smtClean="0"/>
              <a:t>Biopsia </a:t>
            </a:r>
            <a:r>
              <a:rPr lang="es-ES_tradnl" sz="2400" b="1" dirty="0"/>
              <a:t>de músculo</a:t>
            </a:r>
            <a:r>
              <a:rPr lang="es-ES_tradnl" sz="2400" dirty="0"/>
              <a:t>, evidenció atrofia </a:t>
            </a:r>
            <a:r>
              <a:rPr lang="es-ES_tradnl" sz="2400" dirty="0" err="1"/>
              <a:t>perifascicular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Se </a:t>
            </a:r>
            <a:r>
              <a:rPr lang="es-ES_tradnl" sz="2400" dirty="0"/>
              <a:t>diagnostica </a:t>
            </a:r>
            <a:r>
              <a:rPr lang="es-ES_tradnl" sz="2400" b="1" dirty="0" err="1"/>
              <a:t>dermatomiositis</a:t>
            </a:r>
            <a:r>
              <a:rPr lang="es-ES_tradnl" sz="2400" b="1" dirty="0"/>
              <a:t> </a:t>
            </a:r>
            <a:r>
              <a:rPr lang="es-ES_tradnl" sz="2400" b="1" dirty="0" err="1"/>
              <a:t>miopática</a:t>
            </a:r>
            <a:r>
              <a:rPr lang="es-ES_tradnl" sz="2400" b="1" dirty="0"/>
              <a:t> </a:t>
            </a:r>
            <a:r>
              <a:rPr lang="es-ES_tradnl" sz="2400" b="1" dirty="0" err="1"/>
              <a:t>paraneoplásica</a:t>
            </a:r>
            <a:r>
              <a:rPr lang="es-ES_tradnl" sz="2400" dirty="0"/>
              <a:t> asociada a adenocarcinoma primario de ovario.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Se </a:t>
            </a:r>
            <a:r>
              <a:rPr lang="es-ES_tradnl" sz="2400" dirty="0"/>
              <a:t>indicó quimioterapia adyuvante con </a:t>
            </a:r>
            <a:r>
              <a:rPr lang="es-ES_tradnl" sz="2400" dirty="0" err="1"/>
              <a:t>carboplatino</a:t>
            </a:r>
            <a:r>
              <a:rPr lang="es-ES_tradnl" sz="2400" dirty="0"/>
              <a:t>, </a:t>
            </a:r>
            <a:r>
              <a:rPr lang="es-ES_tradnl" sz="2400" dirty="0" err="1"/>
              <a:t>paclitaxel</a:t>
            </a:r>
            <a:r>
              <a:rPr lang="es-ES_tradnl" sz="2400" dirty="0"/>
              <a:t> y </a:t>
            </a:r>
            <a:r>
              <a:rPr lang="es-ES_tradnl" sz="2400" dirty="0" err="1"/>
              <a:t>bevacizumab</a:t>
            </a:r>
            <a:r>
              <a:rPr lang="es-ES_tradnl" sz="2400" dirty="0"/>
              <a:t> y tratamiento dermatológico con esteroides tópicos de alta potencia, antihistamínicos y protector </a:t>
            </a:r>
            <a:r>
              <a:rPr lang="es-ES_tradnl" sz="2400" dirty="0" smtClean="0"/>
              <a:t>solar.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Después </a:t>
            </a:r>
            <a:r>
              <a:rPr lang="es-ES_tradnl" sz="2400" dirty="0"/>
              <a:t>del primer ciclo de quimioterapia presentó mejoría cutánea y muscular.</a:t>
            </a:r>
            <a:endParaRPr lang="en-US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80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ES_tradnl" sz="2400" dirty="0"/>
          </a:p>
          <a:p>
            <a:pPr algn="just"/>
            <a:r>
              <a:rPr lang="es-ES_tradnl" sz="2400" dirty="0" smtClean="0"/>
              <a:t>CASO-2</a:t>
            </a:r>
          </a:p>
          <a:p>
            <a:pPr algn="just"/>
            <a:endParaRPr lang="en-US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/>
              <a:t>Paciente de sexo femenino de 34 años de edad</a:t>
            </a:r>
            <a:r>
              <a:rPr lang="es-ES_tradnl" sz="2400" dirty="0" smtClean="0"/>
              <a:t>, consulta por </a:t>
            </a:r>
            <a:r>
              <a:rPr lang="es-ES_tradnl" sz="2400" dirty="0"/>
              <a:t>dermatosis de un mes de evolución. </a:t>
            </a:r>
            <a:endParaRPr lang="es-ES_tradnl" sz="24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Al </a:t>
            </a:r>
            <a:r>
              <a:rPr lang="es-ES_tradnl" sz="2400" dirty="0"/>
              <a:t>examen físico se observó dermatosis polimorfa diseminada, bilateral y simétrica, localizada en rostro, tronco y las cuatro extremidades con predominio proximal.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Las </a:t>
            </a:r>
            <a:r>
              <a:rPr lang="es-ES_tradnl" sz="2400" dirty="0"/>
              <a:t>lesiones se </a:t>
            </a:r>
            <a:r>
              <a:rPr lang="es-ES_tradnl" sz="2400" dirty="0" smtClean="0"/>
              <a:t>caracterizaban </a:t>
            </a:r>
            <a:r>
              <a:rPr lang="es-ES_tradnl" sz="2400" dirty="0"/>
              <a:t>por </a:t>
            </a:r>
            <a:r>
              <a:rPr lang="es-ES_tradnl" sz="2400" dirty="0" smtClean="0"/>
              <a:t>ser placas </a:t>
            </a:r>
            <a:r>
              <a:rPr lang="es-ES_tradnl" sz="2400" dirty="0" err="1"/>
              <a:t>eritematovioláceas</a:t>
            </a:r>
            <a:r>
              <a:rPr lang="es-ES_tradnl" sz="2400" dirty="0"/>
              <a:t> con leve edema y descamación fina en los párpados (eritema en heliotropo</a:t>
            </a:r>
            <a:r>
              <a:rPr lang="es-ES_tradnl" sz="2400" dirty="0" smtClean="0"/>
              <a:t>). </a:t>
            </a:r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836" y="4359079"/>
            <a:ext cx="3131127" cy="234565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8724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ES_tradnl" sz="2400" dirty="0"/>
          </a:p>
          <a:p>
            <a:pPr algn="just"/>
            <a:r>
              <a:rPr lang="es-ES_tradnl" sz="2400" dirty="0" smtClean="0"/>
              <a:t>CASO-2</a:t>
            </a:r>
          </a:p>
          <a:p>
            <a:pPr algn="just"/>
            <a:endParaRPr lang="en-US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Múltiples </a:t>
            </a:r>
            <a:r>
              <a:rPr lang="es-ES_tradnl" sz="2400" dirty="0"/>
              <a:t>pápulas eritematosas y confluentes, en algunas áreas adoptaban distribución lineal, con </a:t>
            </a:r>
            <a:r>
              <a:rPr lang="es-ES_tradnl" sz="2400" dirty="0" err="1"/>
              <a:t>hiperpigmentación</a:t>
            </a:r>
            <a:r>
              <a:rPr lang="es-ES_tradnl" sz="2400" dirty="0"/>
              <a:t> y </a:t>
            </a:r>
            <a:r>
              <a:rPr lang="es-ES_tradnl" sz="2400" dirty="0" err="1"/>
              <a:t>telangiectasias</a:t>
            </a:r>
            <a:r>
              <a:rPr lang="es-ES_tradnl" sz="2400" dirty="0"/>
              <a:t> en tórax, brazos y muslos (</a:t>
            </a:r>
            <a:r>
              <a:rPr lang="es-ES_tradnl" sz="2400" dirty="0" err="1"/>
              <a:t>poiquilodermia</a:t>
            </a:r>
            <a:r>
              <a:rPr lang="es-ES_tradnl" sz="2400" dirty="0"/>
              <a:t> en signo en V, signo del chal y signo de </a:t>
            </a:r>
            <a:r>
              <a:rPr lang="es-ES_tradnl" sz="2400" dirty="0" err="1"/>
              <a:t>Holster</a:t>
            </a:r>
            <a:r>
              <a:rPr lang="es-ES_tradnl" sz="2400" dirty="0"/>
              <a:t>) y moderadas pápulas </a:t>
            </a:r>
            <a:r>
              <a:rPr lang="es-ES_tradnl" sz="2400" dirty="0" err="1"/>
              <a:t>eritematovioláceas</a:t>
            </a:r>
            <a:r>
              <a:rPr lang="es-ES_tradnl" sz="2400" dirty="0"/>
              <a:t> en las articulaciones </a:t>
            </a:r>
            <a:r>
              <a:rPr lang="es-ES_tradnl" sz="2400" dirty="0" err="1"/>
              <a:t>interfalángicas</a:t>
            </a:r>
            <a:r>
              <a:rPr lang="es-ES_tradnl" sz="2400" dirty="0"/>
              <a:t> dorsales de las manos, </a:t>
            </a:r>
            <a:r>
              <a:rPr lang="es-ES_tradnl" sz="2400" dirty="0" smtClean="0"/>
              <a:t>denominadas </a:t>
            </a:r>
            <a:r>
              <a:rPr lang="es-ES_tradnl" sz="2400" dirty="0"/>
              <a:t>pápulas de </a:t>
            </a:r>
            <a:r>
              <a:rPr lang="es-ES_tradnl" sz="2400" dirty="0" err="1"/>
              <a:t>Grotton</a:t>
            </a:r>
            <a:r>
              <a:rPr lang="es-ES_tradnl" sz="2400" dirty="0"/>
              <a:t>.</a:t>
            </a:r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91" y="3612194"/>
            <a:ext cx="3634948" cy="268234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120" y="3674009"/>
            <a:ext cx="7000551" cy="268234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4185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9494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/>
              <a:t>En la </a:t>
            </a:r>
            <a:r>
              <a:rPr lang="es-ES_tradnl" sz="2400" dirty="0" err="1"/>
              <a:t>capilaroscopía</a:t>
            </a:r>
            <a:r>
              <a:rPr lang="es-ES_tradnl" sz="2400" dirty="0"/>
              <a:t> se observaron capilares dilatados en el pliegue </a:t>
            </a:r>
            <a:r>
              <a:rPr lang="es-ES_tradnl" sz="2400" dirty="0" err="1"/>
              <a:t>ungueal</a:t>
            </a:r>
            <a:r>
              <a:rPr lang="es-ES_tradnl" sz="2400" dirty="0"/>
              <a:t> proximal.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La </a:t>
            </a:r>
            <a:r>
              <a:rPr lang="es-ES_tradnl" sz="2400" dirty="0"/>
              <a:t>paciente refirió prurito intenso sin predominio de horario, no presentar debilidad muscular u otra </a:t>
            </a:r>
            <a:r>
              <a:rPr lang="es-ES_tradnl" sz="2400" dirty="0" smtClean="0"/>
              <a:t>sintomatología. Con </a:t>
            </a:r>
            <a:r>
              <a:rPr lang="es-ES_tradnl" sz="2400" dirty="0"/>
              <a:t>antecedentes de carcinoma ductal invasor </a:t>
            </a:r>
            <a:r>
              <a:rPr lang="es-ES_tradnl" sz="2400" dirty="0" smtClean="0"/>
              <a:t>de </a:t>
            </a:r>
            <a:r>
              <a:rPr lang="es-ES_tradnl" sz="2400" dirty="0"/>
              <a:t>mama izquierda (T3 N2 Mo) diagnosticado hace dos </a:t>
            </a:r>
            <a:r>
              <a:rPr lang="es-ES_tradnl" sz="2400" dirty="0" smtClean="0"/>
              <a:t>años, </a:t>
            </a:r>
            <a:r>
              <a:rPr lang="es-ES_tradnl" sz="2400" dirty="0"/>
              <a:t>tratada con cirugía, quimioterapia y </a:t>
            </a:r>
            <a:r>
              <a:rPr lang="es-ES_tradnl" sz="2400" dirty="0" smtClean="0"/>
              <a:t>radioterapia, que remitió </a:t>
            </a:r>
            <a:r>
              <a:rPr lang="es-ES_tradnl" sz="2400" dirty="0"/>
              <a:t>en un año </a:t>
            </a:r>
            <a:r>
              <a:rPr lang="es-ES_tradnl" sz="2400" dirty="0" smtClean="0"/>
              <a:t>después. Presentó </a:t>
            </a:r>
            <a:r>
              <a:rPr lang="es-ES_tradnl" sz="2400" dirty="0"/>
              <a:t>dermatosis de las mismas características hace dos años en coincidencia con el diagnóstico de cáncer y se descartó metástasis cutánea</a:t>
            </a:r>
            <a:r>
              <a:rPr lang="es-ES_tradnl" sz="2400" dirty="0" smtClean="0"/>
              <a:t>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/>
              <a:t>Se realizaron </a:t>
            </a:r>
            <a:r>
              <a:rPr lang="es-ES_tradnl" sz="2400" dirty="0" err="1"/>
              <a:t>dosaje</a:t>
            </a:r>
            <a:r>
              <a:rPr lang="es-ES_tradnl" sz="2400" dirty="0"/>
              <a:t> de anticuerpos ANA, Mi2 y Jo, todos negativos; enzimas musculares y hepáticas con valores normales: CPK 64 U/L, TGO </a:t>
            </a:r>
            <a:r>
              <a:rPr lang="es-ES_tradnl" sz="2400" dirty="0" smtClean="0"/>
              <a:t>(transaminasa glutámico-</a:t>
            </a:r>
            <a:r>
              <a:rPr lang="es-ES_tradnl" sz="2400" dirty="0" err="1" smtClean="0"/>
              <a:t>oxalacética</a:t>
            </a:r>
            <a:r>
              <a:rPr lang="es-ES_tradnl" sz="2400" dirty="0" smtClean="0"/>
              <a:t>) </a:t>
            </a:r>
            <a:r>
              <a:rPr lang="es-ES_tradnl" sz="2400" dirty="0" smtClean="0"/>
              <a:t>22 U/L</a:t>
            </a:r>
            <a:r>
              <a:rPr lang="es-ES_tradnl" sz="2400" dirty="0"/>
              <a:t>, TGP </a:t>
            </a:r>
            <a:r>
              <a:rPr lang="es-ES_tradnl" sz="2400" dirty="0" smtClean="0"/>
              <a:t>(transaminasa glutámico-pirúvica) 17 U/L</a:t>
            </a:r>
            <a:r>
              <a:rPr lang="es-ES_tradnl" sz="2400" dirty="0"/>
              <a:t>, LDH 200 U/L.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err="1" smtClean="0"/>
              <a:t>Electromiograma</a:t>
            </a:r>
            <a:r>
              <a:rPr lang="es-ES_tradnl" sz="2400" dirty="0" smtClean="0"/>
              <a:t> </a:t>
            </a:r>
            <a:r>
              <a:rPr lang="es-ES_tradnl" sz="2400" dirty="0"/>
              <a:t>sin alteraciones.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60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0756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/>
              <a:t>Biopsia de </a:t>
            </a:r>
            <a:r>
              <a:rPr lang="es-ES_tradnl" sz="2400" dirty="0" smtClean="0"/>
              <a:t>piel: mostró </a:t>
            </a:r>
            <a:r>
              <a:rPr lang="es-ES_tradnl" sz="2400" dirty="0"/>
              <a:t>dermatitis de interfaz vacuolar con infiltrado </a:t>
            </a:r>
            <a:r>
              <a:rPr lang="es-ES_tradnl" sz="2400" dirty="0" err="1"/>
              <a:t>perivascular</a:t>
            </a:r>
            <a:r>
              <a:rPr lang="es-ES_tradnl" sz="2400" dirty="0"/>
              <a:t> de linfocitos.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/>
              <a:t>Tomografía por emisión de positrones (PET) mostró recidiva del tumor de mama. </a:t>
            </a:r>
          </a:p>
          <a:p>
            <a:pPr algn="just"/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/>
              <a:t>Se diagnostica </a:t>
            </a:r>
            <a:r>
              <a:rPr lang="es-ES_tradnl" sz="2400" b="1" dirty="0" err="1"/>
              <a:t>dermatomiositis</a:t>
            </a:r>
            <a:r>
              <a:rPr lang="es-ES_tradnl" sz="2400" b="1" dirty="0"/>
              <a:t> </a:t>
            </a:r>
            <a:r>
              <a:rPr lang="es-ES_tradnl" sz="2400" b="1" dirty="0" err="1"/>
              <a:t>amiopática</a:t>
            </a:r>
            <a:r>
              <a:rPr lang="es-ES_tradnl" sz="2400" b="1" dirty="0"/>
              <a:t> </a:t>
            </a:r>
            <a:r>
              <a:rPr lang="es-ES_tradnl" sz="2400" b="1" dirty="0" err="1"/>
              <a:t>paraneoplásica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/>
              <a:t>Se inició tratamiento oncológico a base de </a:t>
            </a:r>
            <a:r>
              <a:rPr lang="es-ES_tradnl" sz="2400" dirty="0" err="1"/>
              <a:t>anastrazol</a:t>
            </a:r>
            <a:r>
              <a:rPr lang="es-ES_tradnl" sz="2400" dirty="0"/>
              <a:t> y dermatológico con </a:t>
            </a:r>
            <a:r>
              <a:rPr lang="es-ES_tradnl" sz="2400" dirty="0" err="1"/>
              <a:t>hidroxicloroquina</a:t>
            </a:r>
            <a:r>
              <a:rPr lang="es-ES_tradnl" sz="2400" dirty="0"/>
              <a:t>, </a:t>
            </a:r>
            <a:r>
              <a:rPr lang="es-ES_tradnl" sz="2400" dirty="0" err="1"/>
              <a:t>corticoesteroides</a:t>
            </a:r>
            <a:r>
              <a:rPr lang="es-ES_tradnl" sz="2400" dirty="0"/>
              <a:t> </a:t>
            </a:r>
            <a:r>
              <a:rPr lang="es-ES_tradnl" sz="2400" dirty="0" smtClean="0"/>
              <a:t>tópicos, emolientes, antihistamínicos </a:t>
            </a:r>
            <a:r>
              <a:rPr lang="es-ES_tradnl" sz="2400" dirty="0"/>
              <a:t>y </a:t>
            </a:r>
            <a:r>
              <a:rPr lang="es-ES_tradnl" sz="2400" dirty="0" err="1"/>
              <a:t>fotoprotección</a:t>
            </a:r>
            <a:r>
              <a:rPr lang="es-ES_tradnl" sz="2400" dirty="0"/>
              <a:t>; con respuesta favorable.</a:t>
            </a:r>
            <a:endParaRPr lang="en-US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4344" y="1287407"/>
            <a:ext cx="2923311" cy="259027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19634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92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/>
              <a:t>La </a:t>
            </a:r>
            <a:r>
              <a:rPr lang="es-ES_tradnl" sz="2400" dirty="0" err="1" smtClean="0"/>
              <a:t>dermatomiositis</a:t>
            </a:r>
            <a:r>
              <a:rPr lang="es-ES_tradnl" sz="2400" dirty="0" smtClean="0"/>
              <a:t> </a:t>
            </a:r>
            <a:r>
              <a:rPr lang="es-ES_tradnl" sz="2400" dirty="0"/>
              <a:t>es una patología de distribución mundial, su incidencia es de 9.6 casos por millón de habitantes por año, es dos a tres veces más frecuente en </a:t>
            </a:r>
            <a:r>
              <a:rPr lang="es-ES_tradnl" sz="2400" dirty="0" smtClean="0"/>
              <a:t>el sexo </a:t>
            </a:r>
            <a:r>
              <a:rPr lang="es-ES_tradnl" sz="2400" dirty="0"/>
              <a:t>femenino.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Puede </a:t>
            </a:r>
            <a:r>
              <a:rPr lang="es-ES_tradnl" sz="2400" dirty="0"/>
              <a:t>aparecer a cualquier edad, presenta un patrón bimodal con dos picos de incidencia: uno antes de los 16 años, el otro entre los 40 y 60 años de vida, por eso algunos autores la clasifican en </a:t>
            </a:r>
            <a:r>
              <a:rPr lang="es-ES_tradnl" sz="2400" dirty="0" err="1"/>
              <a:t>dermatomiositis</a:t>
            </a:r>
            <a:r>
              <a:rPr lang="es-ES_tradnl" sz="2400" dirty="0"/>
              <a:t> juvenil y del adulto.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Su </a:t>
            </a:r>
            <a:r>
              <a:rPr lang="es-ES_tradnl" sz="2400" dirty="0"/>
              <a:t>patogénesis continúa siendo desconocida, se ha planteado que en aquellos individuos genéticamente predispuestos sobreviene la activación del sistema inmunológico mediado por un desencadenante inespecífico, que lleva a la sobreexpresión de proteínas inflamatorias, la activación de células T y la producción de anticuerpos, generando inmunidad cruzada contra los antígenos del cuerpo provocando daño tisular; los antígenos virales o tumorales, algunos fármacos y la luz ultravioleta son principales desencadenantes de esta patología. </a:t>
            </a: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66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16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891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/>
              <a:t>Esta entidad se caracteriza por la presencia de lesiones cutáneas características, es más frecuente el eritema en heliotropo y </a:t>
            </a:r>
            <a:r>
              <a:rPr lang="es-ES_tradnl" sz="2400" dirty="0" err="1"/>
              <a:t>poiquilodermia</a:t>
            </a:r>
            <a:r>
              <a:rPr lang="es-ES_tradnl" sz="2400" dirty="0"/>
              <a:t> en áreas </a:t>
            </a:r>
            <a:r>
              <a:rPr lang="es-ES_tradnl" sz="2400" dirty="0" err="1"/>
              <a:t>fotoexpuestas</a:t>
            </a:r>
            <a:r>
              <a:rPr lang="es-ES_tradnl" sz="2400" dirty="0"/>
              <a:t> (signo en V y signo del chal), en muslos y caderas (signo de </a:t>
            </a:r>
            <a:r>
              <a:rPr lang="es-ES_tradnl" sz="2400" dirty="0" err="1"/>
              <a:t>Holster</a:t>
            </a:r>
            <a:r>
              <a:rPr lang="es-ES_tradnl" sz="2400" dirty="0"/>
              <a:t>).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Las </a:t>
            </a:r>
            <a:r>
              <a:rPr lang="es-ES_tradnl" sz="2400" dirty="0"/>
              <a:t>pápulas de </a:t>
            </a:r>
            <a:r>
              <a:rPr lang="es-ES_tradnl" sz="2400" dirty="0" err="1"/>
              <a:t>Grotton</a:t>
            </a:r>
            <a:r>
              <a:rPr lang="es-ES_tradnl" sz="2400" dirty="0"/>
              <a:t> y el signo de </a:t>
            </a:r>
            <a:r>
              <a:rPr lang="es-ES_tradnl" sz="2400" dirty="0" err="1"/>
              <a:t>Grotton</a:t>
            </a:r>
            <a:r>
              <a:rPr lang="es-ES_tradnl" sz="2400" dirty="0"/>
              <a:t>, son las únicas manifestaciones cutáneas patognomónicas de esta patología, su presencia es poco frecuente en todos los </a:t>
            </a:r>
            <a:r>
              <a:rPr lang="es-ES_tradnl" sz="2400" dirty="0" smtClean="0"/>
              <a:t>pacientes.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Alopecia </a:t>
            </a:r>
            <a:r>
              <a:rPr lang="es-ES_tradnl" sz="2400" dirty="0"/>
              <a:t>no </a:t>
            </a:r>
            <a:r>
              <a:rPr lang="es-ES_tradnl" sz="2400" dirty="0" err="1"/>
              <a:t>cicatrizal</a:t>
            </a:r>
            <a:r>
              <a:rPr lang="es-ES_tradnl" sz="2400" dirty="0"/>
              <a:t>, cambios </a:t>
            </a:r>
            <a:r>
              <a:rPr lang="es-ES_tradnl" sz="2400" dirty="0" smtClean="0"/>
              <a:t>en el cuero cabelludo, </a:t>
            </a:r>
            <a:r>
              <a:rPr lang="es-ES_tradnl" sz="2400" dirty="0"/>
              <a:t>hipertricosis folicular</a:t>
            </a:r>
            <a:r>
              <a:rPr lang="es-ES_tradnl" sz="2400" dirty="0" smtClean="0"/>
              <a:t>, </a:t>
            </a:r>
            <a:r>
              <a:rPr lang="es-ES_tradnl" sz="2400" dirty="0" err="1" smtClean="0"/>
              <a:t>telangiectasias</a:t>
            </a:r>
            <a:r>
              <a:rPr lang="es-ES_tradnl" sz="2400" dirty="0" smtClean="0"/>
              <a:t> </a:t>
            </a:r>
            <a:r>
              <a:rPr lang="es-ES_tradnl" sz="2400" dirty="0" err="1"/>
              <a:t>ungueales</a:t>
            </a:r>
            <a:r>
              <a:rPr lang="es-ES_tradnl" sz="2400" dirty="0"/>
              <a:t>, vasculitis cutáneas, </a:t>
            </a:r>
            <a:r>
              <a:rPr lang="es-ES_tradnl" sz="2400" dirty="0" smtClean="0"/>
              <a:t>fenómeno </a:t>
            </a:r>
            <a:r>
              <a:rPr lang="es-ES_tradnl" sz="2400" dirty="0"/>
              <a:t>de </a:t>
            </a:r>
            <a:r>
              <a:rPr lang="es-ES_tradnl" sz="2400" dirty="0" err="1"/>
              <a:t>Raynaud</a:t>
            </a:r>
            <a:r>
              <a:rPr lang="es-ES_tradnl" sz="2400" dirty="0"/>
              <a:t>, manos de mecánico, calcinosis, paniculitis y </a:t>
            </a:r>
            <a:r>
              <a:rPr lang="es-ES_tradnl" sz="2400" dirty="0" smtClean="0"/>
              <a:t>urticaria, todo lo anterior </a:t>
            </a:r>
            <a:r>
              <a:rPr lang="es-ES_tradnl" sz="2400" dirty="0"/>
              <a:t>es infrecuente. </a:t>
            </a: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51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912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/>
              <a:t>Pacientes con </a:t>
            </a:r>
            <a:r>
              <a:rPr lang="es-ES_tradnl" sz="2400" dirty="0" err="1"/>
              <a:t>dermatomiositis</a:t>
            </a:r>
            <a:r>
              <a:rPr lang="es-ES_tradnl" sz="2400" dirty="0"/>
              <a:t> clásica o </a:t>
            </a:r>
            <a:r>
              <a:rPr lang="es-ES_tradnl" sz="2400" dirty="0" err="1"/>
              <a:t>miopática</a:t>
            </a:r>
            <a:r>
              <a:rPr lang="es-ES_tradnl" sz="2400" dirty="0"/>
              <a:t>, presentan debilidad muscular proximal (hombros y cintura escapular) simétrica, de intensidad variable y evolución lenta, a veces acompañada de mialgias.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Puede </a:t>
            </a:r>
            <a:r>
              <a:rPr lang="es-ES_tradnl" sz="2400" dirty="0"/>
              <a:t>comprometer el cuello, la faringe o el tercio superior del esófago, provocando disfonía, disfagia o reflujo gastroesofágico.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Además </a:t>
            </a:r>
            <a:r>
              <a:rPr lang="es-ES_tradnl" sz="2400" dirty="0"/>
              <a:t>de la afección cutánea y muscular, algunos pacientes presentan miocarditis, </a:t>
            </a:r>
            <a:r>
              <a:rPr lang="es-ES_tradnl" sz="2400" dirty="0" err="1"/>
              <a:t>poliartritis</a:t>
            </a:r>
            <a:r>
              <a:rPr lang="es-ES_tradnl" sz="2400" dirty="0"/>
              <a:t> o enfermedad pulmonar intersticial</a:t>
            </a:r>
            <a:r>
              <a:rPr lang="es-ES_tradnl" sz="2400" dirty="0" smtClean="0"/>
              <a:t>, esta </a:t>
            </a:r>
            <a:r>
              <a:rPr lang="es-ES_tradnl" sz="2400" dirty="0"/>
              <a:t>última de peor pronóstico en la variante </a:t>
            </a:r>
            <a:r>
              <a:rPr lang="es-ES_tradnl" sz="2400" dirty="0" err="1"/>
              <a:t>amiopática</a:t>
            </a:r>
            <a:r>
              <a:rPr lang="es-ES_tradnl" sz="2400" dirty="0"/>
              <a:t> y está asociada con el anticuerpo anti-MDA5 (</a:t>
            </a:r>
            <a:r>
              <a:rPr lang="es-ES_tradnl" sz="2400" i="1" dirty="0"/>
              <a:t>melanoma </a:t>
            </a:r>
            <a:r>
              <a:rPr lang="es-ES_tradnl" sz="2400" i="1" dirty="0" err="1"/>
              <a:t>differentation-associated</a:t>
            </a:r>
            <a:r>
              <a:rPr lang="es-ES_tradnl" sz="2400" i="1" dirty="0"/>
              <a:t> gene 5)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Ante </a:t>
            </a:r>
            <a:r>
              <a:rPr lang="es-ES_tradnl" sz="2400" dirty="0"/>
              <a:t>la sospecha de </a:t>
            </a:r>
            <a:r>
              <a:rPr lang="es-ES_tradnl" sz="2400" dirty="0" err="1"/>
              <a:t>dermatomiositis</a:t>
            </a:r>
            <a:r>
              <a:rPr lang="es-ES_tradnl" sz="2400" dirty="0"/>
              <a:t>, se deben solicitar: laboratorios generales, enzimas musculares CPK (la más específica), anticuerpos para miopatías y biopsia cutánea. </a:t>
            </a: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11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18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92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/>
              <a:t>El </a:t>
            </a:r>
            <a:r>
              <a:rPr lang="es-ES_tradnl" sz="2400" dirty="0" err="1"/>
              <a:t>electromiograma</a:t>
            </a:r>
            <a:r>
              <a:rPr lang="es-ES_tradnl" sz="2400" dirty="0"/>
              <a:t>, la resonancia magnética o biopsia muscular, se reservan solamente en pacientes que presentan síntomas musculares.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En </a:t>
            </a:r>
            <a:r>
              <a:rPr lang="es-ES_tradnl" sz="2400" dirty="0"/>
              <a:t>el estudio histopatológico de piel, es frecuente observar una alteración vacuolar de la membrana basal con infiltrado inflamatorio mononuclear (dermatitis de </a:t>
            </a:r>
            <a:r>
              <a:rPr lang="es-ES_tradnl" sz="2400" dirty="0" err="1"/>
              <a:t>interfase</a:t>
            </a:r>
            <a:r>
              <a:rPr lang="es-ES_tradnl" sz="2400" dirty="0"/>
              <a:t>) y un aumento en la mucina </a:t>
            </a:r>
            <a:r>
              <a:rPr lang="es-ES_tradnl" sz="2400" dirty="0" smtClean="0"/>
              <a:t>dérmica; </a:t>
            </a:r>
            <a:r>
              <a:rPr lang="es-ES_tradnl" sz="2400" dirty="0"/>
              <a:t>en el músculo hay lisis, atrofia o necrosis de las fibras musculares en parches, con infiltrado de linfocitos y macrófagos </a:t>
            </a:r>
            <a:r>
              <a:rPr lang="es-ES_tradnl" sz="2400" dirty="0" err="1" smtClean="0"/>
              <a:t>perivasculares</a:t>
            </a:r>
            <a:r>
              <a:rPr lang="es-ES_tradnl" sz="2400" dirty="0" smtClean="0"/>
              <a:t> </a:t>
            </a:r>
            <a:r>
              <a:rPr lang="es-ES_tradnl" sz="2400" dirty="0"/>
              <a:t>y </a:t>
            </a:r>
            <a:r>
              <a:rPr lang="es-ES_tradnl" sz="2400" dirty="0" err="1" smtClean="0"/>
              <a:t>perimisiales</a:t>
            </a:r>
            <a:r>
              <a:rPr lang="es-ES_tradnl" sz="2400" dirty="0" smtClean="0"/>
              <a:t>.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Anticuerpos asociados </a:t>
            </a:r>
            <a:r>
              <a:rPr lang="es-ES_tradnl" sz="2400" dirty="0"/>
              <a:t>a </a:t>
            </a:r>
            <a:r>
              <a:rPr lang="es-ES_tradnl" sz="2400" dirty="0" err="1"/>
              <a:t>dermatomiositis</a:t>
            </a:r>
            <a:r>
              <a:rPr lang="es-ES_tradnl" sz="2400" dirty="0"/>
              <a:t>: ANA, anti-Ro, anti-La, anti-Scl-70, anti-Jo, anti-Mi2, anti-</a:t>
            </a:r>
            <a:r>
              <a:rPr lang="es-ES_tradnl" sz="2400" dirty="0" err="1"/>
              <a:t>HMGCoA</a:t>
            </a:r>
            <a:r>
              <a:rPr lang="es-ES_tradnl" sz="2400" dirty="0"/>
              <a:t>, anti-MDA5, anti-p-155, anti-CAMD-140, anti-SRP, entre otros.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El </a:t>
            </a:r>
            <a:r>
              <a:rPr lang="es-ES_tradnl" sz="2400" dirty="0"/>
              <a:t>anti-Mi2, se asocia con una respuesta favorable al tratamiento y un bajo riesgo de malignidad. </a:t>
            </a: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25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19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883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/>
              <a:t>El anti-p-155 y anti-CAMD-140, se asocian con la variante </a:t>
            </a:r>
            <a:r>
              <a:rPr lang="es-ES_tradnl" sz="2400" dirty="0" err="1"/>
              <a:t>amiopática</a:t>
            </a:r>
            <a:r>
              <a:rPr lang="es-ES_tradnl" sz="2400" dirty="0"/>
              <a:t> con manifestaciones cutáneas severas y alto riesgo de malignidad, hasta el 70</a:t>
            </a:r>
            <a:r>
              <a:rPr lang="es-ES_tradnl" sz="2400" dirty="0" smtClean="0"/>
              <a:t>%.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Los </a:t>
            </a:r>
            <a:r>
              <a:rPr lang="es-ES_tradnl" sz="2400" dirty="0"/>
              <a:t>pacientes en quienes la </a:t>
            </a:r>
            <a:r>
              <a:rPr lang="es-ES_tradnl" sz="2400" dirty="0" err="1"/>
              <a:t>dermatomiositis</a:t>
            </a:r>
            <a:r>
              <a:rPr lang="es-ES_tradnl" sz="2400" dirty="0"/>
              <a:t> se presenta como un síndrome </a:t>
            </a:r>
            <a:r>
              <a:rPr lang="es-ES_tradnl" sz="2400" dirty="0" err="1"/>
              <a:t>paraneoplásico</a:t>
            </a:r>
            <a:r>
              <a:rPr lang="es-ES_tradnl" sz="2400" dirty="0"/>
              <a:t>, generalmente los anticuerpos habitualmente son negativos, como en los dos casos.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Criterios </a:t>
            </a:r>
            <a:r>
              <a:rPr lang="es-ES_tradnl" sz="2400" dirty="0"/>
              <a:t>diagnósticos para la </a:t>
            </a:r>
            <a:r>
              <a:rPr lang="es-ES_tradnl" sz="2400" dirty="0" err="1"/>
              <a:t>dermatomiositis</a:t>
            </a:r>
            <a:r>
              <a:rPr lang="es-ES_tradnl" sz="2400" dirty="0"/>
              <a:t> (propuestos por </a:t>
            </a:r>
            <a:r>
              <a:rPr lang="es-ES_tradnl" sz="2400" dirty="0" err="1"/>
              <a:t>Bohan</a:t>
            </a:r>
            <a:r>
              <a:rPr lang="es-ES_tradnl" sz="2400" dirty="0"/>
              <a:t> y Peter en 1975).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Con </a:t>
            </a:r>
            <a:r>
              <a:rPr lang="es-ES_tradnl" sz="2400" dirty="0"/>
              <a:t>alta sensibilidad (94%), se deben cumplir al menos 4 criterios para el diagnóstico definitivo. </a:t>
            </a:r>
            <a:r>
              <a:rPr lang="es-ES_tradnl" sz="2400" dirty="0" smtClean="0"/>
              <a:t>1-Lesiones </a:t>
            </a:r>
            <a:r>
              <a:rPr lang="es-ES_tradnl" sz="2400" dirty="0"/>
              <a:t>características de </a:t>
            </a:r>
            <a:r>
              <a:rPr lang="es-ES_tradnl" sz="2400" dirty="0" err="1"/>
              <a:t>dermatomiositis</a:t>
            </a:r>
            <a:r>
              <a:rPr lang="es-ES_tradnl" sz="2400" dirty="0"/>
              <a:t>. 2-Debilidad simétrica y progresiva de los músculos de la cintura escapular o pélvica. 3-Biopsia muscular </a:t>
            </a:r>
            <a:r>
              <a:rPr lang="es-ES_tradnl" sz="2400" dirty="0" smtClean="0"/>
              <a:t>característica </a:t>
            </a:r>
            <a:r>
              <a:rPr lang="es-ES_tradnl" sz="2400" dirty="0"/>
              <a:t>de miopatía inflamatoria. 4-Elevación de enzimas musculares. 5-Alteración en el </a:t>
            </a:r>
            <a:r>
              <a:rPr lang="es-ES_tradnl" sz="2400" dirty="0" err="1"/>
              <a:t>electromiograma</a:t>
            </a:r>
            <a:r>
              <a:rPr lang="es-ES_tradnl" sz="2400" dirty="0"/>
              <a:t>. </a:t>
            </a: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32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20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9494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DISCUSIÓN</a:t>
            </a:r>
            <a:endParaRPr lang="es-A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/>
              <a:t>En el caso-1, </a:t>
            </a:r>
            <a:r>
              <a:rPr lang="es-ES_tradnl" sz="2400" dirty="0" smtClean="0"/>
              <a:t>la </a:t>
            </a:r>
            <a:r>
              <a:rPr lang="es-ES_tradnl" sz="2400" dirty="0"/>
              <a:t>paciente presentó los 5 criterios, con diagnóstico de </a:t>
            </a:r>
            <a:r>
              <a:rPr lang="es-ES_tradnl" sz="2400" dirty="0" err="1"/>
              <a:t>dermatomiositis</a:t>
            </a:r>
            <a:r>
              <a:rPr lang="es-ES_tradnl" sz="2400" dirty="0"/>
              <a:t> </a:t>
            </a:r>
            <a:r>
              <a:rPr lang="es-ES_tradnl" sz="2400" dirty="0" err="1"/>
              <a:t>paraneoplásica</a:t>
            </a:r>
            <a:r>
              <a:rPr lang="es-ES_tradnl" sz="2400" dirty="0"/>
              <a:t> </a:t>
            </a:r>
            <a:r>
              <a:rPr lang="es-ES_tradnl" sz="2400" dirty="0" err="1"/>
              <a:t>miopática</a:t>
            </a:r>
            <a:r>
              <a:rPr lang="es-ES_tradnl" sz="2400" dirty="0" smtClean="0"/>
              <a:t>. </a:t>
            </a:r>
            <a:endParaRPr lang="es-ES_tradnl" sz="2400" dirty="0" smtClean="0"/>
          </a:p>
          <a:p>
            <a:pPr algn="just"/>
            <a:r>
              <a:rPr lang="es-ES_tradnl" sz="2400" dirty="0"/>
              <a:t> </a:t>
            </a:r>
            <a:r>
              <a:rPr lang="es-ES_tradnl" sz="2400" dirty="0" smtClean="0"/>
              <a:t>     </a:t>
            </a:r>
            <a:r>
              <a:rPr lang="es-ES_tradnl" sz="2400" dirty="0" smtClean="0"/>
              <a:t>Criterios </a:t>
            </a:r>
            <a:r>
              <a:rPr lang="es-ES_tradnl" sz="2400" dirty="0"/>
              <a:t>para diagnóstico de </a:t>
            </a:r>
            <a:r>
              <a:rPr lang="es-ES_tradnl" sz="2400" dirty="0" err="1"/>
              <a:t>dermatomiositis</a:t>
            </a:r>
            <a:r>
              <a:rPr lang="es-ES_tradnl" sz="2400" dirty="0"/>
              <a:t> </a:t>
            </a:r>
            <a:r>
              <a:rPr lang="es-ES_tradnl" sz="2400" dirty="0" err="1"/>
              <a:t>amiopática</a:t>
            </a:r>
            <a:r>
              <a:rPr lang="es-ES_tradnl" sz="2400" dirty="0"/>
              <a:t> (propuesto por </a:t>
            </a:r>
            <a:r>
              <a:rPr lang="es-ES_tradnl" sz="2400" dirty="0" err="1"/>
              <a:t>Sontheimer</a:t>
            </a:r>
            <a:r>
              <a:rPr lang="es-ES_tradnl" sz="2400" dirty="0"/>
              <a:t>).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Se </a:t>
            </a:r>
            <a:r>
              <a:rPr lang="es-ES_tradnl" sz="2400" dirty="0"/>
              <a:t>deben cumplir todos los criterios para el diagnóstico definitivo de </a:t>
            </a:r>
            <a:r>
              <a:rPr lang="es-ES_tradnl" sz="2400" dirty="0" err="1"/>
              <a:t>dermatomiositis</a:t>
            </a:r>
            <a:r>
              <a:rPr lang="es-ES_tradnl" sz="2400" dirty="0"/>
              <a:t> </a:t>
            </a:r>
            <a:r>
              <a:rPr lang="es-ES_tradnl" sz="2400" dirty="0" err="1"/>
              <a:t>amiopática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 smtClean="0"/>
          </a:p>
          <a:p>
            <a:pPr algn="just"/>
            <a:r>
              <a:rPr lang="es-ES_tradnl" sz="2400" dirty="0" smtClean="0"/>
              <a:t>	1-Presencia </a:t>
            </a:r>
            <a:r>
              <a:rPr lang="es-ES_tradnl" sz="2400" dirty="0"/>
              <a:t>de lesiones cutáneas características de </a:t>
            </a:r>
            <a:r>
              <a:rPr lang="es-ES_tradnl" sz="2400" dirty="0" err="1"/>
              <a:t>dermatomiositis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algn="just"/>
            <a:endParaRPr lang="es-ES_tradnl" sz="2400" dirty="0" smtClean="0"/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2-Biopsia cutánea con </a:t>
            </a:r>
            <a:r>
              <a:rPr lang="es-ES_tradnl" sz="2400" dirty="0"/>
              <a:t>hallazgos característicos de </a:t>
            </a:r>
            <a:r>
              <a:rPr lang="es-ES_tradnl" sz="2400" dirty="0" err="1"/>
              <a:t>dermatomiositis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algn="just"/>
            <a:endParaRPr lang="es-ES_tradnl" sz="2400" dirty="0" smtClean="0"/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3-Ausencia </a:t>
            </a:r>
            <a:r>
              <a:rPr lang="es-ES_tradnl" sz="2400" dirty="0"/>
              <a:t>de debilidad muscular en un periodo mayor o igual a 6 meses tras la aparición </a:t>
            </a:r>
            <a:r>
              <a:rPr lang="es-ES_tradnl" sz="2400" dirty="0" smtClean="0"/>
              <a:t>	de </a:t>
            </a:r>
            <a:r>
              <a:rPr lang="es-ES_tradnl" sz="2400" dirty="0"/>
              <a:t>las lesiones cutáneas. </a:t>
            </a:r>
            <a:endParaRPr lang="es-ES_tradnl" sz="2400" dirty="0" smtClean="0"/>
          </a:p>
          <a:p>
            <a:pPr algn="just"/>
            <a:endParaRPr lang="es-ES_tradnl" sz="2400" dirty="0" smtClean="0"/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4-Enzimas </a:t>
            </a:r>
            <a:r>
              <a:rPr lang="es-ES_tradnl" sz="2400" dirty="0"/>
              <a:t>musculares normales en un periodo mayor o igual a 6 meses tras la aparición </a:t>
            </a:r>
            <a:r>
              <a:rPr lang="es-ES_tradnl" sz="2400" dirty="0" smtClean="0"/>
              <a:t>	de </a:t>
            </a:r>
            <a:r>
              <a:rPr lang="es-ES_tradnl" sz="2400" dirty="0"/>
              <a:t>las lesiones cutáneas. </a:t>
            </a: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07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21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8386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/>
              <a:t>En el caso-2, se cumplieron </a:t>
            </a:r>
            <a:r>
              <a:rPr lang="es-ES_tradnl" sz="2400" dirty="0" smtClean="0"/>
              <a:t>todos </a:t>
            </a:r>
            <a:r>
              <a:rPr lang="es-ES_tradnl" sz="2400" dirty="0"/>
              <a:t>los criterios, se diagnosticó </a:t>
            </a:r>
            <a:r>
              <a:rPr lang="es-ES_tradnl" sz="2400" dirty="0" err="1"/>
              <a:t>dermatomiositis</a:t>
            </a:r>
            <a:r>
              <a:rPr lang="es-ES_tradnl" sz="2400" dirty="0"/>
              <a:t> </a:t>
            </a:r>
            <a:r>
              <a:rPr lang="es-ES_tradnl" sz="2400" dirty="0" err="1"/>
              <a:t>paraneoplásica</a:t>
            </a:r>
            <a:r>
              <a:rPr lang="es-ES_tradnl" sz="2400" dirty="0"/>
              <a:t> </a:t>
            </a:r>
            <a:r>
              <a:rPr lang="es-ES_tradnl" sz="2400" dirty="0" err="1"/>
              <a:t>amiopática</a:t>
            </a:r>
            <a:r>
              <a:rPr lang="es-ES_tradnl" sz="2400" dirty="0"/>
              <a:t> y representa el 21% de los casos de </a:t>
            </a:r>
            <a:r>
              <a:rPr lang="es-ES_tradnl" sz="2400" dirty="0" err="1"/>
              <a:t>dermatomiositis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La </a:t>
            </a:r>
            <a:r>
              <a:rPr lang="es-ES_tradnl" sz="2400" dirty="0"/>
              <a:t>afectación de la piel habitualmente precede al daño muscular en </a:t>
            </a:r>
            <a:r>
              <a:rPr lang="es-ES_tradnl" sz="2400" dirty="0" smtClean="0"/>
              <a:t>mas </a:t>
            </a:r>
            <a:r>
              <a:rPr lang="es-ES_tradnl" sz="2400" dirty="0"/>
              <a:t>del 50% de los pacientes, por lo tanto es alta la posibilidad de que la variante </a:t>
            </a:r>
            <a:r>
              <a:rPr lang="es-ES_tradnl" sz="2400" dirty="0" err="1"/>
              <a:t>amiopática</a:t>
            </a:r>
            <a:r>
              <a:rPr lang="es-ES_tradnl" sz="2400" dirty="0"/>
              <a:t>, con el tiempo evolucione a la variante </a:t>
            </a:r>
            <a:r>
              <a:rPr lang="es-ES_tradnl" sz="2400" dirty="0" err="1"/>
              <a:t>miopática</a:t>
            </a:r>
            <a:r>
              <a:rPr lang="es-ES_tradnl" sz="2400" dirty="0"/>
              <a:t>; no puede ser el diagnóstico definitivo de </a:t>
            </a:r>
            <a:r>
              <a:rPr lang="es-ES_tradnl" sz="2400" dirty="0" err="1"/>
              <a:t>dermatomiositis</a:t>
            </a:r>
            <a:r>
              <a:rPr lang="es-ES_tradnl" sz="2400" dirty="0"/>
              <a:t> </a:t>
            </a:r>
            <a:r>
              <a:rPr lang="es-ES_tradnl" sz="2400" dirty="0" err="1"/>
              <a:t>amiopática</a:t>
            </a:r>
            <a:r>
              <a:rPr lang="es-ES_tradnl" sz="2400" dirty="0"/>
              <a:t> hasta que hayan transcurrido un tiempo mínimo de 2 años sin evidencia de daño </a:t>
            </a:r>
            <a:r>
              <a:rPr lang="es-ES_tradnl" sz="2400" dirty="0" smtClean="0"/>
              <a:t>muscular. Como </a:t>
            </a:r>
            <a:r>
              <a:rPr lang="es-ES_tradnl" sz="2400" dirty="0"/>
              <a:t>en el </a:t>
            </a:r>
            <a:r>
              <a:rPr lang="es-ES_tradnl" sz="2400" dirty="0" smtClean="0"/>
              <a:t>caso-2, </a:t>
            </a:r>
            <a:r>
              <a:rPr lang="es-ES_tradnl" sz="2400" dirty="0"/>
              <a:t>las primeras </a:t>
            </a:r>
            <a:r>
              <a:rPr lang="es-ES_tradnl" sz="2400" dirty="0" smtClean="0"/>
              <a:t>manifestaciones </a:t>
            </a:r>
            <a:r>
              <a:rPr lang="es-ES_tradnl" sz="2400" dirty="0"/>
              <a:t>cutáneas se presentaron con el diagnóstico inicial del cáncer, y no sólo en la recidiva, cumpliéndose el periodo de los dos años sin afectación muscular. </a:t>
            </a: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31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22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854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/>
              <a:t>Como síndrome </a:t>
            </a:r>
            <a:r>
              <a:rPr lang="es-ES_tradnl" sz="2400" dirty="0" err="1"/>
              <a:t>paraneoplásico</a:t>
            </a:r>
            <a:r>
              <a:rPr lang="es-ES_tradnl" sz="2400" dirty="0"/>
              <a:t>, la </a:t>
            </a:r>
            <a:r>
              <a:rPr lang="es-ES_tradnl" sz="2400" dirty="0" err="1"/>
              <a:t>dermatomiositis</a:t>
            </a:r>
            <a:r>
              <a:rPr lang="es-ES_tradnl" sz="2400" dirty="0"/>
              <a:t> puede presentarse antes, después o asociada con el diagnóstico de cáncer.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Es </a:t>
            </a:r>
            <a:r>
              <a:rPr lang="es-ES_tradnl" sz="2400" dirty="0" smtClean="0"/>
              <a:t>frecuente, que el </a:t>
            </a:r>
            <a:r>
              <a:rPr lang="es-ES_tradnl" sz="2400" dirty="0"/>
              <a:t>síndrome </a:t>
            </a:r>
            <a:r>
              <a:rPr lang="es-ES_tradnl" sz="2400" dirty="0" err="1"/>
              <a:t>paraneoplásico</a:t>
            </a:r>
            <a:r>
              <a:rPr lang="es-ES_tradnl" sz="2400" dirty="0"/>
              <a:t> sea dependiente del cáncer, con mejoría de los síntomas cutáneos y musculares durante el tratamiento oncológico y con exacerbación durante las recidivas.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En </a:t>
            </a:r>
            <a:r>
              <a:rPr lang="es-ES_tradnl" sz="2400" dirty="0"/>
              <a:t>los primeros tres años posteriores al diagnóstico, existe mayor riesgo de desarrollar una neoplasia y ese riesgo disminuye a partir de los cinco años, posiblemente debido a que algunos de los tratamientos inmunosupresores indicados en esta entidad, tienen un papel importante por sí mismos en el desarrollo de la neoplasia.</a:t>
            </a:r>
            <a:endParaRPr lang="en-US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77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23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697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TRATAMIENTO</a:t>
            </a: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/>
              <a:t>Debe ser individualizado, según las comorbilidades y edad del paciente.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Cuando </a:t>
            </a:r>
            <a:r>
              <a:rPr lang="es-ES_tradnl" sz="2400" dirty="0"/>
              <a:t>la </a:t>
            </a:r>
            <a:r>
              <a:rPr lang="es-ES_tradnl" sz="2400" dirty="0" err="1"/>
              <a:t>dermatomiositis</a:t>
            </a:r>
            <a:r>
              <a:rPr lang="es-ES_tradnl" sz="2400" dirty="0"/>
              <a:t> se presenta como un síndrome </a:t>
            </a:r>
            <a:r>
              <a:rPr lang="es-ES_tradnl" sz="2400" dirty="0" err="1"/>
              <a:t>paraneoplásico</a:t>
            </a:r>
            <a:r>
              <a:rPr lang="es-ES_tradnl" sz="2400" dirty="0"/>
              <a:t>, la mejoría de los síntomas cutáneos y musculares dependerá del tratamiento simultáneo de la enfermedad oncológica de base, como se observó en los </a:t>
            </a:r>
            <a:r>
              <a:rPr lang="es-ES_tradnl" sz="2400" dirty="0" smtClean="0"/>
              <a:t>casos 1 </a:t>
            </a:r>
            <a:r>
              <a:rPr lang="es-ES_tradnl" sz="2400" dirty="0"/>
              <a:t>y 2.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Como </a:t>
            </a:r>
            <a:r>
              <a:rPr lang="es-ES_tradnl" sz="2400" dirty="0"/>
              <a:t>tratamiento de primera línea, se indica </a:t>
            </a:r>
            <a:r>
              <a:rPr lang="es-ES_tradnl" sz="2400" dirty="0" err="1"/>
              <a:t>fotoprotección</a:t>
            </a:r>
            <a:r>
              <a:rPr lang="es-ES_tradnl" sz="2400" dirty="0"/>
              <a:t> y tratamiento tópico con esteroides y </a:t>
            </a:r>
            <a:r>
              <a:rPr lang="es-ES_tradnl" sz="2400" dirty="0" err="1"/>
              <a:t>antimaláricos</a:t>
            </a:r>
            <a:r>
              <a:rPr lang="es-ES_tradnl" sz="2400" dirty="0"/>
              <a:t>. 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En </a:t>
            </a:r>
            <a:r>
              <a:rPr lang="es-ES_tradnl" sz="2400" dirty="0"/>
              <a:t>el tratamiento tópico, los esteroides o inhibidores de la </a:t>
            </a:r>
            <a:r>
              <a:rPr lang="es-ES_tradnl" sz="2400" dirty="0" err="1"/>
              <a:t>calcineurina</a:t>
            </a:r>
            <a:r>
              <a:rPr lang="es-ES_tradnl" sz="2400" dirty="0"/>
              <a:t> s</a:t>
            </a:r>
            <a:r>
              <a:rPr lang="es-ES_tradnl" sz="2400" dirty="0" smtClean="0"/>
              <a:t>e </a:t>
            </a:r>
            <a:r>
              <a:rPr lang="es-ES_tradnl" sz="2400" dirty="0"/>
              <a:t>emplean como coadyuvantes del tratamiento sistémico.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Los </a:t>
            </a:r>
            <a:r>
              <a:rPr lang="es-ES_tradnl" sz="2400" dirty="0" err="1"/>
              <a:t>antimaláricos</a:t>
            </a:r>
            <a:r>
              <a:rPr lang="es-ES_tradnl" sz="2400" dirty="0"/>
              <a:t> se emplean por sus propiedades </a:t>
            </a:r>
            <a:r>
              <a:rPr lang="es-ES_tradnl" sz="2400" dirty="0" err="1"/>
              <a:t>fotoprotectivas</a:t>
            </a:r>
            <a:r>
              <a:rPr lang="es-ES_tradnl" sz="2400" dirty="0"/>
              <a:t> y antiinflamatorias, se recomienda </a:t>
            </a:r>
            <a:r>
              <a:rPr lang="es-ES_tradnl" sz="2400" dirty="0" err="1"/>
              <a:t>hidroxicloroquina</a:t>
            </a:r>
            <a:r>
              <a:rPr lang="es-ES_tradnl" sz="2400" dirty="0"/>
              <a:t> 400-200 mg/día y </a:t>
            </a:r>
            <a:r>
              <a:rPr lang="es-ES_tradnl" sz="2400" dirty="0" err="1"/>
              <a:t>cloroquina</a:t>
            </a:r>
            <a:r>
              <a:rPr lang="es-ES_tradnl" sz="2400" dirty="0"/>
              <a:t> 250 mg/día. </a:t>
            </a: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64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24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0310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TRATAMIENTO</a:t>
            </a: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/>
              <a:t>Los </a:t>
            </a:r>
            <a:r>
              <a:rPr lang="es-ES_tradnl" sz="2400" dirty="0" err="1"/>
              <a:t>antimaláricos</a:t>
            </a:r>
            <a:r>
              <a:rPr lang="es-ES_tradnl" sz="2400" dirty="0"/>
              <a:t> no tienen efecto sobre los síntomas musculares, en la variante </a:t>
            </a:r>
            <a:r>
              <a:rPr lang="es-ES_tradnl" sz="2400" dirty="0" err="1"/>
              <a:t>amiopática</a:t>
            </a:r>
            <a:r>
              <a:rPr lang="es-ES_tradnl" sz="2400" dirty="0"/>
              <a:t> hay que agregar  el uso de </a:t>
            </a:r>
            <a:r>
              <a:rPr lang="es-ES_tradnl" sz="2400" dirty="0" err="1"/>
              <a:t>corticoesteroides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No </a:t>
            </a:r>
            <a:r>
              <a:rPr lang="es-ES_tradnl" sz="2400" dirty="0"/>
              <a:t>existen guías estandarizadas para el tratamiento con esteroides sistémicos, habitualmente se emplea </a:t>
            </a:r>
            <a:r>
              <a:rPr lang="es-ES_tradnl" sz="2400" dirty="0" err="1"/>
              <a:t>prednisona</a:t>
            </a:r>
            <a:r>
              <a:rPr lang="es-ES_tradnl" sz="2400" dirty="0"/>
              <a:t> </a:t>
            </a:r>
            <a:r>
              <a:rPr lang="es-ES_tradnl" sz="2400" dirty="0" smtClean="0"/>
              <a:t>0.5-1 mg/kg/día</a:t>
            </a:r>
            <a:r>
              <a:rPr lang="es-ES_tradnl" sz="2400" dirty="0"/>
              <a:t>, en casos severos bolos de </a:t>
            </a:r>
            <a:r>
              <a:rPr lang="es-ES_tradnl" sz="2400" dirty="0" err="1"/>
              <a:t>metilprednisolona</a:t>
            </a:r>
            <a:r>
              <a:rPr lang="es-ES_tradnl" sz="2400" dirty="0"/>
              <a:t> </a:t>
            </a:r>
            <a:r>
              <a:rPr lang="es-ES_tradnl" sz="2400" dirty="0" smtClean="0"/>
              <a:t>250-1000 mg/día</a:t>
            </a:r>
            <a:r>
              <a:rPr lang="es-ES_tradnl" sz="2400" dirty="0"/>
              <a:t>, en casos refractarios </a:t>
            </a:r>
            <a:r>
              <a:rPr lang="es-ES_tradnl" sz="2400" dirty="0" err="1" smtClean="0"/>
              <a:t>metotrexato</a:t>
            </a:r>
            <a:r>
              <a:rPr lang="es-ES_tradnl" sz="2400" dirty="0" smtClean="0"/>
              <a:t>, </a:t>
            </a:r>
            <a:r>
              <a:rPr lang="es-ES_tradnl" sz="2400" dirty="0" err="1"/>
              <a:t>mofetil</a:t>
            </a:r>
            <a:r>
              <a:rPr lang="es-ES_tradnl" sz="2400" dirty="0"/>
              <a:t> </a:t>
            </a:r>
            <a:r>
              <a:rPr lang="es-ES_tradnl" sz="2400" dirty="0" err="1"/>
              <a:t>micofenolato</a:t>
            </a:r>
            <a:r>
              <a:rPr lang="es-ES_tradnl" sz="2400" dirty="0"/>
              <a:t>, </a:t>
            </a:r>
            <a:r>
              <a:rPr lang="es-ES_tradnl" sz="2400" dirty="0" err="1"/>
              <a:t>azatioprina</a:t>
            </a:r>
            <a:r>
              <a:rPr lang="es-ES_tradnl" sz="2400" dirty="0"/>
              <a:t>, inhibidores de TNF alfa, </a:t>
            </a:r>
            <a:r>
              <a:rPr lang="es-ES_tradnl" sz="2400" dirty="0" err="1"/>
              <a:t>rituximab</a:t>
            </a:r>
            <a:r>
              <a:rPr lang="es-ES_tradnl" sz="2400" dirty="0"/>
              <a:t> e inmunoglobulina intravenosa.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Los </a:t>
            </a:r>
            <a:r>
              <a:rPr lang="es-ES_tradnl" sz="2400" dirty="0"/>
              <a:t>pacientes deben </a:t>
            </a:r>
            <a:r>
              <a:rPr lang="es-ES_tradnl" sz="2400" dirty="0" smtClean="0"/>
              <a:t>saber </a:t>
            </a:r>
            <a:r>
              <a:rPr lang="es-ES_tradnl" sz="2400" dirty="0"/>
              <a:t>que la </a:t>
            </a:r>
            <a:r>
              <a:rPr lang="es-ES_tradnl" sz="2400" dirty="0" err="1"/>
              <a:t>dermatomiositis</a:t>
            </a:r>
            <a:r>
              <a:rPr lang="es-ES_tradnl" sz="2400" dirty="0"/>
              <a:t> es una patología </a:t>
            </a:r>
            <a:r>
              <a:rPr lang="es-ES_tradnl" sz="2400" dirty="0" err="1"/>
              <a:t>fotoexarcebada</a:t>
            </a:r>
            <a:r>
              <a:rPr lang="es-ES_tradnl" sz="2400" dirty="0"/>
              <a:t>, el tratamiento y la prevención de la </a:t>
            </a:r>
            <a:r>
              <a:rPr lang="es-ES_tradnl" sz="2400" dirty="0" err="1"/>
              <a:t>fotosensibilidad</a:t>
            </a:r>
            <a:r>
              <a:rPr lang="es-ES_tradnl" sz="2400" dirty="0"/>
              <a:t> es muy importante.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/>
              <a:t>La </a:t>
            </a:r>
            <a:r>
              <a:rPr lang="es-ES_tradnl" sz="2400" dirty="0" err="1"/>
              <a:t>dermatomiositis</a:t>
            </a:r>
            <a:r>
              <a:rPr lang="es-ES_tradnl" sz="2400" dirty="0"/>
              <a:t> presenta una recurrencia de hasta el 60% de los casos y en todas las variantes clínicas, un riesgo hasta 10% mayor que el de la población general de morir de alguna causa relacionada con esta patología, fundamentalmente de cáncer, con una tasa de supervivencia a los 5 años de 63-95%; son pacientes que necesitan seguimiento a largo plazo con el propósito de disminuir la morbimortalidad.</a:t>
            </a:r>
            <a:endParaRPr lang="en-US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A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55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79872" y="0"/>
            <a:ext cx="48213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Dermatomiositis</a:t>
            </a:r>
            <a:r>
              <a:rPr lang="es-AR" sz="1900" b="1" dirty="0" smtClean="0"/>
              <a:t> </a:t>
            </a:r>
            <a:r>
              <a:rPr lang="es-AR" sz="1900" b="1" dirty="0" err="1" smtClean="0"/>
              <a:t>Paraneoplásica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25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854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CONCLUSIÓN</a:t>
            </a: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La </a:t>
            </a:r>
            <a:r>
              <a:rPr lang="es-ES_tradnl" sz="2400" dirty="0" err="1"/>
              <a:t>dermatomiositis</a:t>
            </a:r>
            <a:r>
              <a:rPr lang="es-ES_tradnl" sz="2400" dirty="0"/>
              <a:t> al ser una patología infrecuente, con amplio espectro en su presentación clínica, sin hallazgos histológicos o de laboratorio patognomónicos, demanda de una alta sospecha para el médico tratante en el reconocimiento a partir de su expresión en la piel para el diagnóstico de patologías sistémicas.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Debido </a:t>
            </a:r>
            <a:r>
              <a:rPr lang="es-ES_tradnl" sz="2400" dirty="0"/>
              <a:t>al alto riesgo de evolucionar </a:t>
            </a:r>
            <a:r>
              <a:rPr lang="es-ES_tradnl" sz="2400" dirty="0" smtClean="0"/>
              <a:t>de alguna </a:t>
            </a:r>
            <a:r>
              <a:rPr lang="es-ES_tradnl" sz="2400" dirty="0"/>
              <a:t>neoplasia, todos los adultos </a:t>
            </a:r>
            <a:r>
              <a:rPr lang="es-ES_tradnl" sz="2400" dirty="0" smtClean="0"/>
              <a:t>que empiecen </a:t>
            </a:r>
            <a:r>
              <a:rPr lang="es-ES_tradnl" sz="2400" dirty="0"/>
              <a:t>con </a:t>
            </a:r>
            <a:r>
              <a:rPr lang="es-ES_tradnl" sz="2400" dirty="0" err="1"/>
              <a:t>dermatomiositis</a:t>
            </a:r>
            <a:r>
              <a:rPr lang="es-ES_tradnl" sz="2400" dirty="0"/>
              <a:t> deberán tener un seguimiento a largo plazo abocado a descartar la malignidad. </a:t>
            </a:r>
            <a:endParaRPr lang="es-ES_tradnl" sz="24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ES_tradnl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_tradnl" sz="2400" dirty="0" smtClean="0"/>
              <a:t>Tener </a:t>
            </a:r>
            <a:r>
              <a:rPr lang="es-ES_tradnl" sz="2400" dirty="0"/>
              <a:t>en </a:t>
            </a:r>
            <a:r>
              <a:rPr lang="es-ES_tradnl" sz="2400" dirty="0" smtClean="0"/>
              <a:t>cuenta, que cuando </a:t>
            </a:r>
            <a:r>
              <a:rPr lang="es-ES_tradnl" sz="2400" dirty="0"/>
              <a:t>se presenta como un síndrome </a:t>
            </a:r>
            <a:r>
              <a:rPr lang="es-ES_tradnl" sz="2400" dirty="0" err="1"/>
              <a:t>paraneoplásico</a:t>
            </a:r>
            <a:r>
              <a:rPr lang="es-ES_tradnl" sz="2400" dirty="0"/>
              <a:t> su abordaje debe ser multidisciplinario.</a:t>
            </a:r>
            <a:endParaRPr lang="en-US" sz="24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4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26</a:t>
            </a:fld>
            <a:endParaRPr lang="en-US"/>
          </a:p>
        </p:txBody>
      </p:sp>
      <p:sp>
        <p:nvSpPr>
          <p:cNvPr id="5" name="Rectángulo 4"/>
          <p:cNvSpPr/>
          <p:nvPr/>
        </p:nvSpPr>
        <p:spPr>
          <a:xfrm>
            <a:off x="2504476" y="3581552"/>
            <a:ext cx="7085835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MUCHAS GRACIAS</a:t>
            </a:r>
          </a:p>
          <a:p>
            <a:pPr algn="ctr"/>
            <a:endParaRPr lang="es-ES" sz="6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lvl="0" algn="ctr"/>
            <a:r>
              <a:rPr lang="es-AR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Dra. Miriam Góngora </a:t>
            </a:r>
            <a:r>
              <a:rPr lang="es-AR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Descarpontriez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6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04532" y="0"/>
            <a:ext cx="1168572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Dib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Fajer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S, González Jasso Y, Leal Osuna SE y col.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Dermatomiositis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paraneoplásica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reporte de dos casos.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Dermatol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Cosmét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Med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Quir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Méx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2020; 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(18): 192-197: 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www.medigraphic.com/pdfs/cosmetica/dcm-2020/dcm203f.pdf</a:t>
            </a:r>
            <a:endParaRPr lang="es-AR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Consulta: 29/03/2021</a:t>
            </a:r>
          </a:p>
          <a:p>
            <a:endParaRPr lang="es-AR" sz="2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Presenta: Dra. Miriam Góngora </a:t>
            </a:r>
            <a:r>
              <a:rPr lang="es-A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Descarpontriez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34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1202</TotalTime>
  <Words>2499</Words>
  <Application>Microsoft Office PowerPoint</Application>
  <PresentationFormat>Personalizado</PresentationFormat>
  <Paragraphs>412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26</vt:i4>
      </vt:variant>
    </vt:vector>
  </HeadingPairs>
  <TitlesOfParts>
    <vt:vector size="28" baseType="lpstr"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Lidia</cp:lastModifiedBy>
  <cp:revision>265</cp:revision>
  <cp:lastPrinted>2021-04-09T13:28:10Z</cp:lastPrinted>
  <dcterms:created xsi:type="dcterms:W3CDTF">2020-05-07T22:50:37Z</dcterms:created>
  <dcterms:modified xsi:type="dcterms:W3CDTF">2021-09-28T22:11:19Z</dcterms:modified>
</cp:coreProperties>
</file>